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0" r:id="rId4"/>
    <p:sldId id="261" r:id="rId5"/>
    <p:sldId id="263" r:id="rId6"/>
    <p:sldId id="259" r:id="rId7"/>
    <p:sldId id="262" r:id="rId8"/>
    <p:sldId id="265" r:id="rId9"/>
    <p:sldId id="270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31" autoAdjust="0"/>
    <p:restoredTop sz="94660"/>
  </p:normalViewPr>
  <p:slideViewPr>
    <p:cSldViewPr snapToGrid="0">
      <p:cViewPr varScale="1">
        <p:scale>
          <a:sx n="91" d="100"/>
          <a:sy n="91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viewProps" Target="viewProps.xml"/><Relationship Id="rId8" Type="http://schemas.openxmlformats.org/officeDocument/2006/relationships/slide" Target="slides/slide7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presProps" Target="presProps.xml"/><Relationship Id="rId7" Type="http://schemas.openxmlformats.org/officeDocument/2006/relationships/slide" Target="slides/slide6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DFEBD-4C72-5A45-B28A-621AD5A0C80B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635DF-6F92-2F46-BDFF-AA7FA6A76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4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17.05.2024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814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17.05.2024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2771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17.05.2024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510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17.05.2024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12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17.05.2024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0629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17.05.2024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4847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17.05.2024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4995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17.05.2024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0354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17.05.2024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902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17.05.2024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57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17.05.2024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33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56524-1C91-4FC0-B52B-D69D07B5D441}" type="datetimeFigureOut">
              <a:rPr lang="ru-RU" smtClean="0"/>
              <a:t>17.05.2024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1377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8000" t="7000" r="1000" b="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42783" y="2077946"/>
            <a:ext cx="55109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“Разработка интеллектуального определителя номеров транспортных средств в видеопотоке”</a:t>
            </a:r>
            <a:endParaRPr lang="ru-RU" sz="2400" b="1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5617" y="5272391"/>
            <a:ext cx="4012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Выполнил студент 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группы УИБ-312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:</a:t>
            </a:r>
            <a:endParaRPr lang="ru-RU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ru-RU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Клепиков 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С.Д. </a:t>
            </a:r>
          </a:p>
          <a:p>
            <a:endParaRPr lang="ru-RU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Наставник </a:t>
            </a:r>
            <a:r>
              <a:rPr lang="mr-IN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–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С.В. </a:t>
            </a:r>
            <a:r>
              <a:rPr lang="ru-RU" dirty="0" err="1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Малинский</a:t>
            </a:r>
            <a:endParaRPr lang="ru-RU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46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 smtClean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Цели </a:t>
            </a: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задачи проектной работы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8757" y="1690688"/>
            <a:ext cx="10595043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Основная цель проектной работы - разработка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интеллектуального определителя регистрационных номеров транспортных средств. </a:t>
            </a:r>
          </a:p>
          <a:p>
            <a:pPr marL="0" indent="0" algn="just">
              <a:buNone/>
            </a:pPr>
            <a:endParaRPr lang="en-US" sz="2000" dirty="0" smtClean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marL="0" indent="0" algn="just">
              <a:buNone/>
            </a:pP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Задачи </a:t>
            </a: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работы:</a:t>
            </a:r>
            <a:endParaRPr lang="en-GB" sz="2000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Изучение темы распознавания номеров на фотографии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;</a:t>
            </a:r>
            <a:endParaRPr lang="en-GB" sz="2000" dirty="0" smtClean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Выбор и обучение моделей </a:t>
            </a: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искусственных </a:t>
            </a:r>
            <a:r>
              <a:rPr lang="ru-RU" sz="2000" dirty="0" err="1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нейросетей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распознаванию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номеров ТС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;</a:t>
            </a:r>
            <a:endParaRPr lang="en-GB" sz="2000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Сравнительный </a:t>
            </a: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анализ результатов обучения моделей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нейронных сетей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;</a:t>
            </a:r>
            <a:endParaRPr lang="en-GB" sz="2000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Т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естирование обученных моделей и выбор лучшей модели искусственной </a:t>
            </a:r>
            <a:r>
              <a:rPr lang="ru-RU" sz="2000" dirty="0" err="1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нейросети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;</a:t>
            </a:r>
            <a:endParaRPr lang="en-GB" sz="2000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Проектирование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интеллектуального определителя номеров транспортных средств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.</a:t>
            </a:r>
            <a:endParaRPr lang="en-GB" sz="2000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75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781" y="4580425"/>
            <a:ext cx="4218009" cy="165029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7700" y="377825"/>
            <a:ext cx="6832092" cy="1325563"/>
          </a:xfrm>
        </p:spPr>
        <p:txBody>
          <a:bodyPr>
            <a:normAutofit/>
          </a:bodyPr>
          <a:lstStyle/>
          <a:p>
            <a:r>
              <a:rPr lang="ru-RU" sz="28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Актуальность систем определения номеров</a:t>
            </a:r>
            <a:endParaRPr lang="ru-RU" sz="2800" b="1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1" y="2054117"/>
            <a:ext cx="8561570" cy="155962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Актуальность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систем распознавания номеров заключается </a:t>
            </a: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в том, что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по регистрационному номеру транспортного средства можно получить большое количество информации, которая, в свою очередь, может быть полезна в совершенно различных областях начиная с аналитики и учета, и заканчивая органами правоохранения.</a:t>
            </a:r>
            <a:endParaRPr lang="ru-RU" sz="2000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3964475"/>
            <a:ext cx="3530600" cy="22987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271" y="2897675"/>
            <a:ext cx="24130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6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Обучающая выборка</a:t>
            </a:r>
            <a:endParaRPr lang="ru-RU" sz="2800" b="1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9675" y="1594560"/>
            <a:ext cx="6828817" cy="1238594"/>
          </a:xfrm>
        </p:spPr>
        <p:txBody>
          <a:bodyPr>
            <a:noAutofit/>
          </a:bodyPr>
          <a:lstStyle/>
          <a:p>
            <a:pPr marL="0" lvl="0" indent="0" algn="just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Собрано 150 видеофрагментов. 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Ниже представлены вырезки из видео, вошедшие 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в состав обучающей выборки.</a:t>
            </a:r>
            <a:endParaRPr lang="ru-RU" sz="2000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2298" y="401910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ru-RU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1965" t="42553" r="37581" b="43421"/>
          <a:stretch/>
        </p:blipFill>
        <p:spPr>
          <a:xfrm>
            <a:off x="4435861" y="4123193"/>
            <a:ext cx="2873680" cy="176480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32773" t="40000" r="37873" b="46357"/>
          <a:stretch/>
        </p:blipFill>
        <p:spPr>
          <a:xfrm>
            <a:off x="7309541" y="2358391"/>
            <a:ext cx="2847753" cy="176480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/>
          <a:srcRect l="19957" t="42170" r="23729" b="32098"/>
          <a:stretch/>
        </p:blipFill>
        <p:spPr>
          <a:xfrm>
            <a:off x="7309541" y="4123193"/>
            <a:ext cx="2847753" cy="1764802"/>
          </a:xfrm>
          <a:prstGeom prst="rect">
            <a:avLst/>
          </a:prstGeom>
        </p:spPr>
      </p:pic>
      <p:pic>
        <p:nvPicPr>
          <p:cNvPr id="1027" name="Рисунок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7" t="44528" r="7391" b="36707"/>
          <a:stretch>
            <a:fillRect/>
          </a:stretch>
        </p:blipFill>
        <p:spPr bwMode="auto">
          <a:xfrm>
            <a:off x="1530736" y="2966250"/>
            <a:ext cx="2905125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Рисунок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4" t="42007" r="36893" b="48470"/>
          <a:stretch>
            <a:fillRect/>
          </a:stretch>
        </p:blipFill>
        <p:spPr bwMode="auto">
          <a:xfrm>
            <a:off x="4435861" y="2961143"/>
            <a:ext cx="288607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Рисунок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93" t="45197" r="35408" b="45683"/>
          <a:stretch>
            <a:fillRect/>
          </a:stretch>
        </p:blipFill>
        <p:spPr bwMode="auto">
          <a:xfrm>
            <a:off x="1530735" y="4123193"/>
            <a:ext cx="2905125" cy="176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562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25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8532" y="516006"/>
            <a:ext cx="6233634" cy="918347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Выбор моделей ИНС для обучения распознаванию номеров ТС</a:t>
            </a:r>
            <a:endParaRPr lang="ru-RU" sz="2800" b="1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412" y="1314926"/>
            <a:ext cx="5660534" cy="35905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58412" y="5118501"/>
            <a:ext cx="62451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Состоит из повторяющихся блоков, в каждом из которых используются несколько </a:t>
            </a:r>
            <a:r>
              <a:rPr lang="ru-RU" sz="2000" dirty="0" err="1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сверточных</a:t>
            </a: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слоев. Это делает архитектуру легкой для понимания.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69725" y="2653579"/>
            <a:ext cx="3385226" cy="2015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Использует свертки с меньшим количеством параметров, что позволяет модели работать быстрее и занимать меньше места на устройстве.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593431" y="2538122"/>
            <a:ext cx="392348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Имеет несколько ветвей, которые работают параллельно и позволяют модели максимально быстро извлекать самый широкий спектр признаков из изображений.</a:t>
            </a:r>
          </a:p>
        </p:txBody>
      </p:sp>
    </p:spTree>
    <p:extLst>
      <p:ext uri="{BB962C8B-B14F-4D97-AF65-F5344CB8AC3E}">
        <p14:creationId xmlns:p14="http://schemas.microsoft.com/office/powerpoint/2010/main" val="156076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817659" cy="1325563"/>
          </a:xfrm>
        </p:spPr>
        <p:txBody>
          <a:bodyPr>
            <a:normAutofit/>
          </a:bodyPr>
          <a:lstStyle/>
          <a:p>
            <a:r>
              <a:rPr lang="ru-RU" sz="28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Обучение и тестирование моделей ИНС. Статистика моделей. Анализ.</a:t>
            </a:r>
            <a:endParaRPr lang="en-US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17" y="1874747"/>
            <a:ext cx="12153552" cy="41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8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268" y="267849"/>
            <a:ext cx="6714744" cy="1325563"/>
          </a:xfrm>
        </p:spPr>
        <p:txBody>
          <a:bodyPr/>
          <a:lstStyle/>
          <a:p>
            <a:r>
              <a:rPr lang="ru-RU" sz="28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Разработка интеллектуального определителя номеров</a:t>
            </a:r>
            <a:endParaRPr lang="ru-RU" sz="2800" b="1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6" name="Рисунок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9" r="75658" b="2332"/>
          <a:stretch>
            <a:fillRect/>
          </a:stretch>
        </p:blipFill>
        <p:spPr bwMode="auto">
          <a:xfrm>
            <a:off x="513224" y="2146376"/>
            <a:ext cx="5205718" cy="31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Рисунок 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29"/>
          <a:stretch>
            <a:fillRect/>
          </a:stretch>
        </p:blipFill>
        <p:spPr bwMode="auto">
          <a:xfrm>
            <a:off x="5718941" y="2152237"/>
            <a:ext cx="5502189" cy="313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31965" t="42553" r="37581" b="43421"/>
          <a:stretch/>
        </p:blipFill>
        <p:spPr>
          <a:xfrm>
            <a:off x="747960" y="3265064"/>
            <a:ext cx="2873680" cy="176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Заключение</a:t>
            </a:r>
            <a:endParaRPr lang="ru-RU" sz="2800" b="1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4538" y="1825625"/>
            <a:ext cx="10777928" cy="4351338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Цель проекта </a:t>
            </a:r>
            <a:r>
              <a:rPr lang="ru-RU" sz="20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выполнена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– система ИИ спроектирована, модель по распознаванию транспортных средств работает исправно.</a:t>
            </a:r>
            <a:endParaRPr lang="en-US" sz="2000" dirty="0" smtClean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000" dirty="0" smtClean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Выполнены задачи работы:</a:t>
            </a:r>
          </a:p>
          <a:p>
            <a:r>
              <a:rPr lang="ru-RU" sz="20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Изучены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темы распознавания номеров на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фотографии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;</a:t>
            </a:r>
            <a:endParaRPr lang="en-GB" sz="2000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Модел</a:t>
            </a: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и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искусственных </a:t>
            </a:r>
            <a:r>
              <a:rPr lang="ru-RU" sz="2000" dirty="0" err="1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нейросетей</a:t>
            </a: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ru-RU" sz="20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выбраны и обучены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распознаванию </a:t>
            </a: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номеров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ТС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;</a:t>
            </a:r>
            <a:endParaRPr lang="en-GB" sz="2000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ru-RU" sz="20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Проведен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сравнительный </a:t>
            </a: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анализ результатов обучения моделей нейронных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сети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;</a:t>
            </a:r>
            <a:endParaRPr lang="en-GB" sz="2000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ru-RU" sz="20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Проведено тестирование </a:t>
            </a: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обученных моделей и </a:t>
            </a:r>
            <a:r>
              <a:rPr lang="ru-RU" sz="2000" b="1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выбор </a:t>
            </a: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лучшей модели искусственной </a:t>
            </a:r>
            <a:r>
              <a:rPr lang="ru-RU" sz="2000" dirty="0" err="1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нейросети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;</a:t>
            </a:r>
            <a:endParaRPr lang="en-GB" sz="2000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Интеллектуальный определитель </a:t>
            </a: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номеров транспортных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средств </a:t>
            </a:r>
            <a:r>
              <a:rPr lang="ru-RU" sz="20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спроектирован.</a:t>
            </a:r>
            <a:endParaRPr lang="en-GB" sz="2000" b="1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000" dirty="0"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64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Спасибо за внимание!</a:t>
            </a:r>
            <a:endParaRPr lang="ru-RU" sz="2800" b="1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4811" y="1908194"/>
            <a:ext cx="6493779" cy="4351338"/>
          </a:xfrm>
        </p:spPr>
        <p:txBody>
          <a:bodyPr>
            <a:normAutofit/>
          </a:bodyPr>
          <a:lstStyle/>
          <a:p>
            <a:pPr marL="0" lv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Команда и роли: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 smtClean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One man army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в лице Клепикова Степана Данииловича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ru-RU" sz="2000" dirty="0" smtClean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(отдельная благодарность </a:t>
            </a:r>
            <a:r>
              <a:rPr lang="ru-RU" sz="2000" dirty="0" err="1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мотокоманде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МАДИ мотор </a:t>
            </a:r>
            <a:r>
              <a:rPr lang="ru-RU" sz="2000" dirty="0" err="1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рейсинг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и сообществу </a:t>
            </a:r>
            <a:r>
              <a:rPr lang="ru-RU" sz="2000" dirty="0" err="1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Мото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Москва в лице Рылова Павла за редакцию текста к данной работе)</a:t>
            </a:r>
            <a:endParaRPr lang="ru-RU" sz="2000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53555" y="1908194"/>
            <a:ext cx="199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just"/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QR-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код на отчет:</a:t>
            </a:r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878" y="2277526"/>
            <a:ext cx="3000245" cy="300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4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85A4D6E68F38BD43ACB9236AA1761F21" ma:contentTypeVersion="12" ma:contentTypeDescription="Создание документа." ma:contentTypeScope="" ma:versionID="e5f322ea0d86dd4ca2e174ac67322376">
  <xsd:schema xmlns:xsd="http://www.w3.org/2001/XMLSchema" xmlns:xs="http://www.w3.org/2001/XMLSchema" xmlns:p="http://schemas.microsoft.com/office/2006/metadata/properties" xmlns:ns2="ef656e2d-1fc7-4e49-8958-90436aa041f0" xmlns:ns3="ac0a07b6-be22-4385-b10c-1ad548098ecd" targetNamespace="http://schemas.microsoft.com/office/2006/metadata/properties" ma:root="true" ma:fieldsID="d84d3857a37c6406997b74ee992ce6a3" ns2:_="" ns3:_="">
    <xsd:import namespace="ef656e2d-1fc7-4e49-8958-90436aa041f0"/>
    <xsd:import namespace="ac0a07b6-be22-4385-b10c-1ad548098ecd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656e2d-1fc7-4e49-8958-90436aa041f0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Теги изображений" ma:readOnly="false" ma:fieldId="{5cf76f15-5ced-4ddc-b409-7134ff3c332f}" ma:taxonomyMulti="true" ma:sspId="2736f47c-10d0-40be-bc11-4282b17364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0a07b6-be22-4385-b10c-1ad548098ecd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de99830c-beb4-47e1-b51c-a73aa376f444}" ma:internalName="TaxCatchAll" ma:showField="CatchAllData" ma:web="ac0a07b6-be22-4385-b10c-1ad548098ec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c0a07b6-be22-4385-b10c-1ad548098ecd" xsi:nil="true"/>
    <lcf76f155ced4ddcb4097134ff3c332f xmlns="ef656e2d-1fc7-4e49-8958-90436aa041f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6C566D9-3E56-46A1-BB76-B5E4E01E1E4D}"/>
</file>

<file path=customXml/itemProps2.xml><?xml version="1.0" encoding="utf-8"?>
<ds:datastoreItem xmlns:ds="http://schemas.openxmlformats.org/officeDocument/2006/customXml" ds:itemID="{ACD589D5-55A0-4647-80F5-BBE629AECC2C}"/>
</file>

<file path=customXml/itemProps3.xml><?xml version="1.0" encoding="utf-8"?>
<ds:datastoreItem xmlns:ds="http://schemas.openxmlformats.org/officeDocument/2006/customXml" ds:itemID="{2ADCF8F6-6380-4A6C-8082-49952BFBEF73}"/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344</Words>
  <Application>Microsoft Macintosh PowerPoint</Application>
  <PresentationFormat>Широкоэкранный</PresentationFormat>
  <Paragraphs>43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Calibri</vt:lpstr>
      <vt:lpstr>Calibri Light</vt:lpstr>
      <vt:lpstr>Tahoma</vt:lpstr>
      <vt:lpstr>Times New Roman</vt:lpstr>
      <vt:lpstr>Arial</vt:lpstr>
      <vt:lpstr>Тема Office</vt:lpstr>
      <vt:lpstr>Презентация PowerPoint</vt:lpstr>
      <vt:lpstr>Цели и задачи проектной работы</vt:lpstr>
      <vt:lpstr>Актуальность систем определения номеров</vt:lpstr>
      <vt:lpstr>Обучающая выборка</vt:lpstr>
      <vt:lpstr>Выбор моделей ИНС для обучения распознаванию номеров ТС</vt:lpstr>
      <vt:lpstr>Обучение и тестирование моделей ИНС. Статистика моделей. Анализ.</vt:lpstr>
      <vt:lpstr>Разработка интеллектуального определителя номеров</vt:lpstr>
      <vt:lpstr>Заключение</vt:lpstr>
      <vt:lpstr>Спасибо за внимание!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Print</dc:creator>
  <cp:lastModifiedBy>пользователь Microsoft Office</cp:lastModifiedBy>
  <cp:revision>48</cp:revision>
  <cp:lastPrinted>2023-12-14T23:23:07Z</cp:lastPrinted>
  <dcterms:created xsi:type="dcterms:W3CDTF">2021-11-29T10:22:08Z</dcterms:created>
  <dcterms:modified xsi:type="dcterms:W3CDTF">2024-05-16T21:23:37Z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0x01010085A4D6E68F38BD43ACB9236AA1761F21</vt:lpwstr>
  </property>
</Properties>
</file>